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569" r:id="rId2"/>
    <p:sldId id="589" r:id="rId3"/>
    <p:sldId id="627" r:id="rId4"/>
    <p:sldId id="591" r:id="rId5"/>
    <p:sldId id="560" r:id="rId6"/>
    <p:sldId id="652" r:id="rId7"/>
    <p:sldId id="466" r:id="rId8"/>
    <p:sldId id="650" r:id="rId9"/>
    <p:sldId id="653" r:id="rId10"/>
    <p:sldId id="630" r:id="rId11"/>
    <p:sldId id="631" r:id="rId12"/>
    <p:sldId id="646" r:id="rId13"/>
    <p:sldId id="655" r:id="rId14"/>
    <p:sldId id="610" r:id="rId15"/>
    <p:sldId id="644" r:id="rId16"/>
    <p:sldId id="654" r:id="rId17"/>
    <p:sldId id="651" r:id="rId18"/>
    <p:sldId id="639" r:id="rId19"/>
    <p:sldId id="640" r:id="rId20"/>
    <p:sldId id="594" r:id="rId21"/>
    <p:sldId id="587" r:id="rId22"/>
    <p:sldId id="584" r:id="rId23"/>
    <p:sldId id="585" r:id="rId24"/>
    <p:sldId id="586" r:id="rId25"/>
    <p:sldId id="420" r:id="rId26"/>
  </p:sldIdLst>
  <p:sldSz cx="9144000" cy="6858000" type="letter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00"/>
    <a:srgbClr val="FFFF99"/>
    <a:srgbClr val="004600"/>
    <a:srgbClr val="004200"/>
    <a:srgbClr val="005800"/>
    <a:srgbClr val="003300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68" autoAdjust="0"/>
    <p:restoredTop sz="89008" autoAdjust="0"/>
  </p:normalViewPr>
  <p:slideViewPr>
    <p:cSldViewPr>
      <p:cViewPr>
        <p:scale>
          <a:sx n="100" d="100"/>
          <a:sy n="100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92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B3576-3C26-4CC2-8DF2-067007DB9ADE}" type="doc">
      <dgm:prSet loTypeId="urn:microsoft.com/office/officeart/2005/8/layout/arrow2" loCatId="process" qsTypeId="urn:microsoft.com/office/officeart/2005/8/quickstyle/3d6" qsCatId="3D" csTypeId="urn:microsoft.com/office/officeart/2005/8/colors/accent1_2" csCatId="accent1" phldr="1"/>
      <dgm:spPr/>
    </dgm:pt>
    <dgm:pt modelId="{D32E7A44-D689-40EA-A894-7500E66A87FB}">
      <dgm:prSet phldrT="[Text]" custT="1"/>
      <dgm:spPr/>
      <dgm:t>
        <a:bodyPr/>
        <a:lstStyle/>
        <a:p>
          <a:r>
            <a:rPr lang="en-US" sz="1000" dirty="0" smtClean="0"/>
            <a:t>Typical VAV </a:t>
          </a:r>
          <a:endParaRPr lang="en-US" sz="1000" dirty="0"/>
        </a:p>
      </dgm:t>
    </dgm:pt>
    <dgm:pt modelId="{B7B3EB58-E3E6-44A2-A827-70B22FF754E6}" type="parTrans" cxnId="{D4F89DCE-656C-4A24-8566-D2C1A3CE29B2}">
      <dgm:prSet/>
      <dgm:spPr/>
      <dgm:t>
        <a:bodyPr/>
        <a:lstStyle/>
        <a:p>
          <a:endParaRPr lang="en-US"/>
        </a:p>
      </dgm:t>
    </dgm:pt>
    <dgm:pt modelId="{5E47117C-1D53-40DD-B09D-898AC5C9F287}" type="sibTrans" cxnId="{D4F89DCE-656C-4A24-8566-D2C1A3CE29B2}">
      <dgm:prSet/>
      <dgm:spPr/>
      <dgm:t>
        <a:bodyPr/>
        <a:lstStyle/>
        <a:p>
          <a:endParaRPr lang="en-US"/>
        </a:p>
      </dgm:t>
    </dgm:pt>
    <dgm:pt modelId="{2C1887C9-EC07-43A4-A1D4-63AB7FDD574E}" type="pres">
      <dgm:prSet presAssocID="{4E5B3576-3C26-4CC2-8DF2-067007DB9ADE}" presName="arrowDiagram" presStyleCnt="0">
        <dgm:presLayoutVars>
          <dgm:chMax val="5"/>
          <dgm:dir/>
          <dgm:resizeHandles val="exact"/>
        </dgm:presLayoutVars>
      </dgm:prSet>
      <dgm:spPr/>
    </dgm:pt>
    <dgm:pt modelId="{C8CE0D52-A52D-4E76-8CC3-65183B44DFF3}" type="pres">
      <dgm:prSet presAssocID="{4E5B3576-3C26-4CC2-8DF2-067007DB9ADE}" presName="arrow" presStyleLbl="bgShp" presStyleIdx="0" presStyleCnt="1"/>
      <dgm:spPr/>
    </dgm:pt>
    <dgm:pt modelId="{7E145B06-E0ED-41BB-9AA9-3C5EC4683DDD}" type="pres">
      <dgm:prSet presAssocID="{4E5B3576-3C26-4CC2-8DF2-067007DB9ADE}" presName="arrowDiagram1" presStyleCnt="0">
        <dgm:presLayoutVars>
          <dgm:bulletEnabled val="1"/>
        </dgm:presLayoutVars>
      </dgm:prSet>
      <dgm:spPr/>
    </dgm:pt>
    <dgm:pt modelId="{F3E5C45F-D296-4824-8067-34104E795E74}" type="pres">
      <dgm:prSet presAssocID="{D32E7A44-D689-40EA-A894-7500E66A87FB}" presName="bullet1" presStyleLbl="node1" presStyleIdx="0" presStyleCnt="1"/>
      <dgm:spPr/>
    </dgm:pt>
    <dgm:pt modelId="{24F3B0EE-F37D-469D-9959-B3771ACB1128}" type="pres">
      <dgm:prSet presAssocID="{D32E7A44-D689-40EA-A894-7500E66A87FB}" presName="textBox1" presStyleLbl="revTx" presStyleIdx="0" presStyleCnt="1" custScaleX="228320" custLinFactNeighborX="44970" custLinFactNeighborY="11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DF6EE-2D53-479E-8BF3-42DAC83B45C1}" type="presOf" srcId="{D32E7A44-D689-40EA-A894-7500E66A87FB}" destId="{24F3B0EE-F37D-469D-9959-B3771ACB1128}" srcOrd="0" destOrd="0" presId="urn:microsoft.com/office/officeart/2005/8/layout/arrow2"/>
    <dgm:cxn modelId="{D4F89DCE-656C-4A24-8566-D2C1A3CE29B2}" srcId="{4E5B3576-3C26-4CC2-8DF2-067007DB9ADE}" destId="{D32E7A44-D689-40EA-A894-7500E66A87FB}" srcOrd="0" destOrd="0" parTransId="{B7B3EB58-E3E6-44A2-A827-70B22FF754E6}" sibTransId="{5E47117C-1D53-40DD-B09D-898AC5C9F287}"/>
    <dgm:cxn modelId="{C582EBAE-CC1D-45E2-ACA7-726486469D75}" type="presOf" srcId="{4E5B3576-3C26-4CC2-8DF2-067007DB9ADE}" destId="{2C1887C9-EC07-43A4-A1D4-63AB7FDD574E}" srcOrd="0" destOrd="0" presId="urn:microsoft.com/office/officeart/2005/8/layout/arrow2"/>
    <dgm:cxn modelId="{7E4A8238-2B7A-4201-867F-5BAD0E6A2197}" type="presParOf" srcId="{2C1887C9-EC07-43A4-A1D4-63AB7FDD574E}" destId="{C8CE0D52-A52D-4E76-8CC3-65183B44DFF3}" srcOrd="0" destOrd="0" presId="urn:microsoft.com/office/officeart/2005/8/layout/arrow2"/>
    <dgm:cxn modelId="{39D734B7-A844-4FF0-8899-5949A3392F1D}" type="presParOf" srcId="{2C1887C9-EC07-43A4-A1D4-63AB7FDD574E}" destId="{7E145B06-E0ED-41BB-9AA9-3C5EC4683DDD}" srcOrd="1" destOrd="0" presId="urn:microsoft.com/office/officeart/2005/8/layout/arrow2"/>
    <dgm:cxn modelId="{75FBFB9F-848E-4CFA-9EDB-104543E69ABE}" type="presParOf" srcId="{7E145B06-E0ED-41BB-9AA9-3C5EC4683DDD}" destId="{F3E5C45F-D296-4824-8067-34104E795E74}" srcOrd="0" destOrd="0" presId="urn:microsoft.com/office/officeart/2005/8/layout/arrow2"/>
    <dgm:cxn modelId="{10068441-0555-4D99-B084-5EF91FF0911E}" type="presParOf" srcId="{7E145B06-E0ED-41BB-9AA9-3C5EC4683DDD}" destId="{24F3B0EE-F37D-469D-9959-B3771ACB112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E0D52-A52D-4E76-8CC3-65183B44DFF3}">
      <dsp:nvSpPr>
        <dsp:cNvPr id="0" name=""/>
        <dsp:cNvSpPr/>
      </dsp:nvSpPr>
      <dsp:spPr>
        <a:xfrm>
          <a:off x="417830" y="0"/>
          <a:ext cx="1300480" cy="812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5C45F-D296-4824-8067-34104E795E74}">
      <dsp:nvSpPr>
        <dsp:cNvPr id="0" name=""/>
        <dsp:cNvSpPr/>
      </dsp:nvSpPr>
      <dsp:spPr>
        <a:xfrm>
          <a:off x="1410096" y="164835"/>
          <a:ext cx="96235" cy="96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3B0EE-F37D-469D-9959-B3771ACB1128}">
      <dsp:nvSpPr>
        <dsp:cNvPr id="0" name=""/>
        <dsp:cNvSpPr/>
      </dsp:nvSpPr>
      <dsp:spPr>
        <a:xfrm>
          <a:off x="838197" y="212953"/>
          <a:ext cx="1187702" cy="599846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993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Typical VAV </a:t>
          </a:r>
          <a:endParaRPr lang="en-US" sz="1000" kern="1200" dirty="0"/>
        </a:p>
      </dsp:txBody>
      <dsp:txXfrm>
        <a:off x="838197" y="212953"/>
        <a:ext cx="1187702" cy="59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openxmlformats.org/officeDocument/2006/relationships/image" Target="../media/image5.png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l" defTabSz="9128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 defTabSz="9128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l" defTabSz="9128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r" defTabSz="912813">
              <a:defRPr sz="1100"/>
            </a:lvl1pPr>
          </a:lstStyle>
          <a:p>
            <a:pPr>
              <a:defRPr/>
            </a:pPr>
            <a:fld id="{C698BC22-A113-449C-A48A-8C53B2EEE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l" defTabSz="9128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 defTabSz="9128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416425"/>
            <a:ext cx="5483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l" defTabSz="9128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r" defTabSz="912813">
              <a:defRPr sz="1100"/>
            </a:lvl1pPr>
          </a:lstStyle>
          <a:p>
            <a:pPr>
              <a:defRPr/>
            </a:pPr>
            <a:fld id="{8938F9E1-86A0-4206-939F-950B149B5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22CB0-595C-42AC-90CB-1A453B4BED7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5025" cy="3484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Why important to Caltech?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GREEN for GREEN sake does not make sense,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But where we reduce our env impact and promote community stewardship it makes sense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Host of other reasons this is important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From money to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Attracting talent to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Branding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To comparison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 to swirling regulation and eventual carbon markets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8EF25-269D-4BBC-A9E7-F10F8EE165D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8013"/>
            <a:ext cx="5483225" cy="4179887"/>
          </a:xfrm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NYMEX		Cogen cost</a:t>
            </a:r>
          </a:p>
          <a:p>
            <a:pPr marL="228600" indent="-228600" eaLnBrk="1" hangingPunct="1"/>
            <a:r>
              <a:rPr lang="en-US" smtClean="0"/>
              <a:t>$			$/kwh</a:t>
            </a:r>
          </a:p>
          <a:p>
            <a:pPr marL="228600" indent="-228600" eaLnBrk="1" hangingPunct="1"/>
            <a:r>
              <a:rPr lang="en-US" smtClean="0"/>
              <a:t>6.5			.050</a:t>
            </a:r>
          </a:p>
          <a:p>
            <a:pPr marL="228600" indent="-228600" eaLnBrk="1" hangingPunct="1"/>
            <a:r>
              <a:rPr lang="en-US" smtClean="0"/>
              <a:t>7			.0531</a:t>
            </a:r>
          </a:p>
          <a:p>
            <a:pPr marL="228600" indent="-228600" eaLnBrk="1" hangingPunct="1"/>
            <a:r>
              <a:rPr lang="en-US" smtClean="0"/>
              <a:t>7.5			.0556</a:t>
            </a:r>
          </a:p>
          <a:p>
            <a:pPr marL="228600" indent="-228600" eaLnBrk="1" hangingPunct="1"/>
            <a:r>
              <a:rPr lang="en-US" smtClean="0"/>
              <a:t>8			.0581</a:t>
            </a:r>
          </a:p>
          <a:p>
            <a:pPr marL="228600" indent="-228600" eaLnBrk="1" hangingPunct="1"/>
            <a:r>
              <a:rPr lang="en-US" smtClean="0"/>
              <a:t>8.5			.0605</a:t>
            </a:r>
          </a:p>
          <a:p>
            <a:pPr marL="228600" indent="-228600" eaLnBrk="1" hangingPunct="1">
              <a:buFontTx/>
              <a:buAutoNum type="arabicPlain" startAt="9"/>
            </a:pPr>
            <a:r>
              <a:rPr lang="en-US" smtClean="0"/>
              <a:t>.			063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COGEN 0.086 lbs/MWh NOx  0.0149 lbs/MWh SOx</a:t>
            </a:r>
          </a:p>
          <a:p>
            <a:pPr marL="228600" indent="-228600" eaLnBrk="1" hangingPunct="1"/>
            <a:r>
              <a:rPr lang="en-US" smtClean="0"/>
              <a:t>BE FUEL CELL  Each 100kW system produces &lt;0.7 lbs/MWhr of NOx and a negligible amount of SOx. (just at initial start-up).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FY09  Gen 72 GWh Buy 44 GWh  Solar is 0.3 GWh for FY09</a:t>
            </a:r>
          </a:p>
          <a:p>
            <a:pPr marL="228600" indent="-228600" eaLnBrk="1" hangingPunct="1"/>
            <a:r>
              <a:rPr lang="en-US" smtClean="0"/>
              <a:t>FY11 Gen is 80GWH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Solar I for 12 mo is 321 MWh</a:t>
            </a:r>
          </a:p>
          <a:p>
            <a:pPr marL="228600" indent="-228600" eaLnBrk="1" hangingPunct="1"/>
            <a:r>
              <a:rPr lang="en-US" smtClean="0"/>
              <a:t>Solar II for 12 mo is  2030 MWh  or </a:t>
            </a:r>
          </a:p>
          <a:p>
            <a:pPr marL="228600" indent="-228600" eaLnBrk="1" hangingPunct="1"/>
            <a:r>
              <a:rPr lang="en-US" smtClean="0"/>
              <a:t>Together they are 2 %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Bloom is 26 GWh per year or 20 % of total in FY11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Jan ’10”  Bloom is now 17 GWH or 13% of total for FY 11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1644D-D338-4E65-8595-2F20528626A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BAU:  assumed 1% pop growth and 3 new blds by 2020</a:t>
            </a:r>
          </a:p>
          <a:p>
            <a:pPr eaLnBrk="1" hangingPunct="1"/>
            <a:r>
              <a:rPr lang="en-US" smtClean="0"/>
              <a:t>Consistent PWP mix of coal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2008:  95,000  from today 32,000 tons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69A95-5706-4CD7-828A-BC2CDB3547E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6613" cy="348456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9F2B8-024A-4D75-A734-F0482A97C38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6613" cy="34845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Rise 7% for several years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Level last 3 years.  Rise in use offset by cooler temps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06 ot 07 CCD down by 5%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06 to 08 CDD down by 7%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4M maintained sq. ft.</a:t>
            </a:r>
          </a:p>
          <a:p>
            <a:pPr eaLnBrk="1" hangingPunct="1"/>
            <a:r>
              <a:rPr lang="en-US" smtClean="0"/>
              <a:t>60 core buildings</a:t>
            </a:r>
          </a:p>
          <a:p>
            <a:pPr eaLnBrk="1" hangingPunct="1"/>
            <a:r>
              <a:rPr lang="en-US" smtClean="0"/>
              <a:t>CIT: 283,611 BTU/sqft (22MW peak electrical demand)</a:t>
            </a:r>
          </a:p>
          <a:p>
            <a:pPr eaLnBrk="1" hangingPunct="1"/>
            <a:r>
              <a:rPr lang="en-US" smtClean="0"/>
              <a:t>JPL: 192,278 BTU/sqft (18.5MW peak electrical demand)</a:t>
            </a:r>
          </a:p>
          <a:p>
            <a:pPr eaLnBrk="1" hangingPunct="1"/>
            <a:r>
              <a:rPr lang="en-US" smtClean="0"/>
              <a:t>$20M gas/electricity budget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9BD55-EBDC-4052-9942-D4A74EF75FE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6613" cy="34845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RcX Potential</a:t>
            </a:r>
          </a:p>
          <a:p>
            <a:pPr lvl="1" eaLnBrk="1" hangingPunct="1"/>
            <a:r>
              <a:rPr lang="en-US" smtClean="0"/>
              <a:t>3.76 Million gross square feet of maintained CIT space</a:t>
            </a:r>
          </a:p>
          <a:p>
            <a:pPr lvl="1" eaLnBrk="1" hangingPunct="1"/>
            <a:r>
              <a:rPr lang="en-US" smtClean="0"/>
              <a:t>Typical dollar savings from RcX is $0.42 / SQFT </a:t>
            </a:r>
            <a:r>
              <a:rPr lang="en-US" sz="600" smtClean="0"/>
              <a:t>($.11/SQFT to $.72/SQFT - Range)</a:t>
            </a:r>
          </a:p>
          <a:p>
            <a:pPr lvl="1" eaLnBrk="1" hangingPunct="1"/>
            <a:r>
              <a:rPr lang="en-US" smtClean="0"/>
              <a:t>After Initial 5 year cycle +/- $1,579,200 potential savings </a:t>
            </a:r>
          </a:p>
          <a:p>
            <a:pPr lvl="1" eaLnBrk="1" hangingPunct="1"/>
            <a:r>
              <a:rPr lang="en-US" smtClean="0"/>
              <a:t>     per year from RcX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Plan to RcX all buildings every 5 years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3E00D-2933-479E-978D-8F1EE3AB8B6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700088"/>
            <a:ext cx="4646613" cy="34845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5"/>
            <a:ext cx="548322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z="600" smtClean="0"/>
              <a:t>Cost avoidance of $400K in first year</a:t>
            </a:r>
          </a:p>
          <a:p>
            <a:pPr eaLnBrk="1" hangingPunct="1"/>
            <a:r>
              <a:rPr lang="en-US" sz="600" smtClean="0"/>
              <a:t>Carbon reduction of 1,370 MT CO</a:t>
            </a:r>
            <a:r>
              <a:rPr lang="en-US" sz="600" baseline="-25000" smtClean="0"/>
              <a:t>2</a:t>
            </a:r>
            <a:r>
              <a:rPr lang="en-US" sz="600" smtClean="0"/>
              <a:t>e per year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E4C66-029F-494A-A47E-FE14E026717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EB99-E1FD-4391-B6AE-7DA1D2A00BC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5025" cy="34845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Tie discussion to AC-Runtimes and the potential benefit of enforcing a reduced allowed after-hours schedule.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95915-CC4D-466E-88E7-4AA887DFBFC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0" y="698500"/>
            <a:ext cx="4646613" cy="3484563"/>
          </a:xfrm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E625B125-F7AB-4AA7-9D43-0AE2A17D0CFC}" type="slidenum">
              <a:rPr lang="en-US" sz="1200"/>
              <a:pPr algn="r" defTabSz="931863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D9545-E88B-4B6D-811E-B0945777F0C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6" rIns="91369" bIns="45686" anchor="b"/>
          <a:lstStyle/>
          <a:p>
            <a:pPr algn="r" defTabSz="912813"/>
            <a:fld id="{B666B803-8F0B-492A-BBD1-14DD92568C4F}" type="slidenum">
              <a:rPr lang="en-US" sz="1100"/>
              <a:pPr algn="r" defTabSz="912813"/>
              <a:t>14</a:t>
            </a:fld>
            <a:endParaRPr lang="en-US" sz="11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69" tIns="45686" rIns="91369" bIns="45686"/>
          <a:lstStyle/>
          <a:p>
            <a:pPr eaLnBrk="1" hangingPunct="1"/>
            <a:r>
              <a:rPr lang="en-US" smtClean="0"/>
              <a:t>Implementation:  $80K (1 time fee)</a:t>
            </a:r>
          </a:p>
          <a:p>
            <a:pPr eaLnBrk="1" hangingPunct="1"/>
            <a:r>
              <a:rPr lang="en-US" smtClean="0"/>
              <a:t>Annual Hosting Fee:  $60K Annually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6B4EC-95E7-4E05-910A-D84E05F5E70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8500"/>
            <a:ext cx="4646613" cy="34845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8013"/>
            <a:ext cx="5480050" cy="4179887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Avoided cost is 0.18 per KWh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1100" smtClean="0"/>
              <a:t>$0.138/kWh</a:t>
            </a:r>
          </a:p>
          <a:p>
            <a:pPr eaLnBrk="1" hangingPunct="1"/>
            <a:r>
              <a:rPr lang="en-US" sz="1100" smtClean="0"/>
              <a:t>5% annual escalation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9436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295400" y="3276600"/>
            <a:ext cx="6553200" cy="0"/>
          </a:xfrm>
          <a:prstGeom prst="line">
            <a:avLst/>
          </a:prstGeom>
          <a:noFill/>
          <a:ln w="38100">
            <a:solidFill>
              <a:srgbClr val="E79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90F1-6130-4B89-BD31-359BE957C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222A8-10FB-4E6D-959B-AC82EF829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A191-3503-4AD1-A67D-9E69B122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8708B-1437-4043-8C63-2FEE0E40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BC17-600D-4DD7-8FA8-AAF07A2D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B6DC-E1C4-4F7B-8B96-B97295539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D976-1279-4288-9213-FA422DE8A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1B43-2433-4ABA-9E3D-4E04BD44C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D8D1F-7068-490F-8492-9DF6DA0A6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2B69-3772-452B-B02C-99C98D07E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C65B-0498-46A4-821E-9E6F642D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96F2-73FC-4C89-9CE9-5354BAF3C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AE69-BF48-4E6C-A4BA-C6A5B24A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E6FF-F357-4B10-84D4-105B47B29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189B-7C4B-4C5D-9D20-3F501C019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F19D-1035-482D-BE27-D5A3FE704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0791-F243-4882-88C8-2EC96C6E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E921-E9DC-48DC-8812-6AA587D50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59436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86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r>
              <a:rPr lang="en-US"/>
              <a:t>DRAFT V2</a:t>
            </a:r>
          </a:p>
        </p:txBody>
      </p:sp>
      <p:sp>
        <p:nvSpPr>
          <p:cNvPr id="15387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68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88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901CD0-550C-4C63-B73C-C9890FBBA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 userDrawn="1"/>
        </p:nvSpPr>
        <p:spPr bwMode="auto">
          <a:xfrm>
            <a:off x="381000" y="1219200"/>
            <a:ext cx="6553200" cy="0"/>
          </a:xfrm>
          <a:prstGeom prst="line">
            <a:avLst/>
          </a:prstGeom>
          <a:noFill/>
          <a:ln w="38100">
            <a:solidFill>
              <a:srgbClr val="E79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85B4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85B4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ustainability.caltech.edu/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AC8EE6-BBEE-47B6-95EA-00B528C95B91}" type="slidenum">
              <a:rPr lang="en-US" smtClean="0"/>
              <a:pPr/>
              <a:t>0</a:t>
            </a:fld>
            <a:endParaRPr lang="en-US" smtClean="0"/>
          </a:p>
        </p:txBody>
      </p:sp>
      <p:pic>
        <p:nvPicPr>
          <p:cNvPr id="8195" name="Picture 17" descr="olive le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5791200"/>
            <a:ext cx="739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en-US" sz="1600"/>
          </a:p>
        </p:txBody>
      </p:sp>
      <p:sp>
        <p:nvSpPr>
          <p:cNvPr id="8197" name="Rectangle 18"/>
          <p:cNvSpPr>
            <a:spLocks noChangeArrowheads="1"/>
          </p:cNvSpPr>
          <p:nvPr/>
        </p:nvSpPr>
        <p:spPr bwMode="auto">
          <a:xfrm>
            <a:off x="0" y="3581400"/>
            <a:ext cx="6858000" cy="2209800"/>
          </a:xfrm>
          <a:prstGeom prst="rect">
            <a:avLst/>
          </a:prstGeom>
          <a:solidFill>
            <a:srgbClr val="FF9933"/>
          </a:solidFill>
          <a:ln w="19050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3505200"/>
            <a:ext cx="6858000" cy="8382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Energy &amp; Climate Action</a:t>
            </a:r>
            <a:endParaRPr lang="en-US" sz="4000" smtClean="0"/>
          </a:p>
        </p:txBody>
      </p:sp>
      <p:pic>
        <p:nvPicPr>
          <p:cNvPr id="8199" name="Picture 5" descr="Logo-C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267200"/>
            <a:ext cx="1141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4648200" y="4511675"/>
            <a:ext cx="2057400" cy="89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Matthew Berbee</a:t>
            </a:r>
          </a:p>
          <a:p>
            <a:pPr algn="r">
              <a:spcBef>
                <a:spcPct val="50000"/>
              </a:spcBef>
            </a:pPr>
            <a:r>
              <a:rPr lang="en-US" sz="1400" i="1"/>
              <a:t>Energy &amp; LEED Manager</a:t>
            </a:r>
          </a:p>
        </p:txBody>
      </p:sp>
      <p:sp>
        <p:nvSpPr>
          <p:cNvPr id="8201" name="Text Box 21"/>
          <p:cNvSpPr txBox="1">
            <a:spLocks noChangeArrowheads="1"/>
          </p:cNvSpPr>
          <p:nvPr/>
        </p:nvSpPr>
        <p:spPr bwMode="auto">
          <a:xfrm>
            <a:off x="76200" y="4511675"/>
            <a:ext cx="2438400" cy="89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John Onderdonk</a:t>
            </a:r>
          </a:p>
          <a:p>
            <a:pPr algn="l">
              <a:spcBef>
                <a:spcPct val="50000"/>
              </a:spcBef>
            </a:pPr>
            <a:r>
              <a:rPr lang="en-US" sz="1400" i="1"/>
              <a:t>Manager for Sustainability Programs</a:t>
            </a: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0" y="5424488"/>
            <a:ext cx="6858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June 11, 2010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93C22-D53B-4DC0-A34A-FC54FEF452B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RCx Findings – HVAC Running Weekends</a:t>
            </a:r>
          </a:p>
        </p:txBody>
      </p:sp>
      <p:pic>
        <p:nvPicPr>
          <p:cNvPr id="15364" name="Picture 3" descr="current_sensor_16271_grap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81163"/>
            <a:ext cx="8229600" cy="4027487"/>
          </a:xfrm>
          <a:noFill/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895600" y="2438400"/>
            <a:ext cx="2590800" cy="914400"/>
          </a:xfrm>
          <a:prstGeom prst="wedgeRectCallout">
            <a:avLst>
              <a:gd name="adj1" fmla="val 18014"/>
              <a:gd name="adj2" fmla="val 202431"/>
            </a:avLst>
          </a:prstGeom>
          <a:solidFill>
            <a:schemeClr val="bg1">
              <a:alpha val="8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3048000" y="1752600"/>
            <a:ext cx="22098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895600" y="2438400"/>
            <a:ext cx="2590800" cy="914400"/>
          </a:xfrm>
          <a:prstGeom prst="wedgeRectCallout">
            <a:avLst>
              <a:gd name="adj1" fmla="val -17648"/>
              <a:gd name="adj2" fmla="val 194620"/>
            </a:avLst>
          </a:prstGeom>
          <a:solidFill>
            <a:schemeClr val="bg1">
              <a:alpha val="8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/>
              <a:t>Air-Handler running during scheduled Unoccupied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0435D-5A13-4C95-A3AD-C0C24A818EDF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16740" t="19643" r="19643" b="10715"/>
          <a:stretch>
            <a:fillRect/>
          </a:stretch>
        </p:blipFill>
        <p:spPr bwMode="auto">
          <a:xfrm>
            <a:off x="609600" y="1195388"/>
            <a:ext cx="79248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/>
              <a:t>Valve Command (% Open)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200400" y="6400800"/>
            <a:ext cx="2895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/>
              <a:t>Outside Air Temp (OAT) (Deg F)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485900" y="3619500"/>
            <a:ext cx="20574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itle 1"/>
          <p:cNvSpPr txBox="1">
            <a:spLocks/>
          </p:cNvSpPr>
          <p:nvPr/>
        </p:nvSpPr>
        <p:spPr bwMode="auto">
          <a:xfrm>
            <a:off x="1752600" y="762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/>
              <a:t>RCx Findings  </a:t>
            </a:r>
          </a:p>
          <a:p>
            <a:r>
              <a:rPr lang="en-US" sz="3200"/>
              <a:t>Air-Handler – Excessive Cooling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4495800"/>
            <a:ext cx="16002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981200" y="4876800"/>
            <a:ext cx="4038600" cy="1028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AHU chilled water valve should not be open with Outside Air TEMP less than 55 DEG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31EC1-4F4F-4506-98AA-3B48C855078F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43050"/>
            <a:ext cx="8826500" cy="493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579438"/>
            <a:ext cx="8229600" cy="71596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>BEOWULF </a:t>
            </a:r>
            <a:r>
              <a:rPr lang="en-US" sz="3600" kern="0" dirty="0" smtClean="0">
                <a:latin typeface="+mj-lt"/>
                <a:ea typeface="+mj-ea"/>
                <a:cs typeface="+mj-cs"/>
              </a:rPr>
              <a:t>HVAC Upgrade</a:t>
            </a:r>
            <a:endParaRPr lang="en-US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86000" y="2895600"/>
            <a:ext cx="1981200" cy="1981200"/>
          </a:xfrm>
          <a:prstGeom prst="ellipse">
            <a:avLst/>
          </a:prstGeom>
          <a:solidFill>
            <a:srgbClr val="C0000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401669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Benefits of Hot/Cold Aisle realized after CRAC Unit chilled water valves were replaced</a:t>
            </a:r>
          </a:p>
          <a:p>
            <a:r>
              <a:rPr lang="en-US" dirty="0" smtClean="0"/>
              <a:t>PUE from 2.2 </a:t>
            </a:r>
            <a:r>
              <a:rPr lang="en-US" dirty="0" smtClean="0">
                <a:sym typeface="Wingdings" pitchFamily="2" charset="2"/>
              </a:rPr>
              <a:t> 1.6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1F19D-1035-482D-BE27-D5A3FE7042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Millikan fans were at 100% Speed all the time  prior to the energy </a:t>
            </a:r>
            <a:r>
              <a:rPr lang="en-US" sz="1600" dirty="0"/>
              <a:t>p</a:t>
            </a:r>
            <a:r>
              <a:rPr lang="en-US" sz="1600" dirty="0" smtClean="0"/>
              <a:t>roject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331,400 Annual </a:t>
            </a:r>
            <a:r>
              <a:rPr lang="en-US" sz="1200" dirty="0" err="1" smtClean="0"/>
              <a:t>kWH</a:t>
            </a:r>
            <a:r>
              <a:rPr lang="en-US" sz="1200" dirty="0" smtClean="0"/>
              <a:t> Savings from VFD operation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057400"/>
            <a:ext cx="396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 Law 1c:</a:t>
            </a:r>
          </a:p>
          <a:p>
            <a:r>
              <a:rPr lang="en-US" sz="1400" dirty="0" smtClean="0"/>
              <a:t> </a:t>
            </a:r>
            <a:r>
              <a:rPr lang="en-US" sz="1200" i="1" dirty="0" smtClean="0"/>
              <a:t>Power is proportional to the cube of shaft speed</a:t>
            </a:r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743200"/>
            <a:ext cx="914400" cy="4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2667000" cy="206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4724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10% Speed reduction is approximately a 30% power reduction, </a:t>
            </a:r>
            <a:r>
              <a:rPr lang="en-US" sz="1200" i="1" dirty="0" smtClean="0"/>
              <a:t>the cube root effect</a:t>
            </a:r>
            <a:endParaRPr lang="en-US" sz="12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r="11064"/>
          <a:stretch>
            <a:fillRect/>
          </a:stretch>
        </p:blipFill>
        <p:spPr bwMode="auto">
          <a:xfrm>
            <a:off x="533400" y="2133600"/>
            <a:ext cx="4114800" cy="24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52400" y="381000"/>
            <a:ext cx="8229600" cy="71596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3600" kern="0" dirty="0" smtClean="0">
                <a:latin typeface="+mj-lt"/>
                <a:ea typeface="+mj-ea"/>
                <a:cs typeface="+mj-cs"/>
              </a:rPr>
              <a:t>Verification of Performance</a:t>
            </a:r>
            <a:endParaRPr lang="en-US" sz="3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4F0E5A-7022-427D-9BE2-1915D28B4B8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Conservation Economics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800600" y="1600200"/>
            <a:ext cx="4343400" cy="152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Caltech Energy Conservation Investment Program (CECIP)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Limited to 6 yr payback or better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Verified by Caltech Energy Manager and 3</a:t>
            </a:r>
            <a:r>
              <a:rPr lang="en-US" sz="1600" baseline="30000" dirty="0" smtClean="0">
                <a:cs typeface="Times New Roman" pitchFamily="18" charset="0"/>
              </a:rPr>
              <a:t>rd</a:t>
            </a:r>
            <a:r>
              <a:rPr lang="en-US" sz="1600" dirty="0" smtClean="0">
                <a:cs typeface="Times New Roman" pitchFamily="18" charset="0"/>
              </a:rPr>
              <a:t> party consultant from PWP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9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3297238" y="3678238"/>
            <a:ext cx="1503362" cy="817562"/>
          </a:xfrm>
          <a:prstGeom prst="rect">
            <a:avLst/>
          </a:prstGeom>
          <a:solidFill>
            <a:srgbClr val="008000">
              <a:alpha val="8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76200" y="3678238"/>
            <a:ext cx="1663700" cy="817562"/>
          </a:xfrm>
          <a:prstGeom prst="rect">
            <a:avLst/>
          </a:prstGeom>
          <a:solidFill>
            <a:srgbClr val="008000">
              <a:alpha val="8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739900" y="1870075"/>
            <a:ext cx="1128713" cy="815975"/>
          </a:xfrm>
          <a:prstGeom prst="rect">
            <a:avLst/>
          </a:prstGeom>
          <a:solidFill>
            <a:srgbClr val="008000">
              <a:alpha val="8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1739900" y="1981200"/>
            <a:ext cx="1128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Utility Savings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119063" y="3779838"/>
            <a:ext cx="1557337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Implement Project with Energy Payback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3295650" y="3886200"/>
            <a:ext cx="1504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Capital Revolving Fund</a:t>
            </a:r>
          </a:p>
        </p:txBody>
      </p:sp>
      <p:sp>
        <p:nvSpPr>
          <p:cNvPr id="13323" name="AutoShape 9"/>
          <p:cNvSpPr>
            <a:spLocks noChangeArrowheads="1"/>
          </p:cNvSpPr>
          <p:nvPr/>
        </p:nvSpPr>
        <p:spPr bwMode="auto">
          <a:xfrm>
            <a:off x="398463" y="1752600"/>
            <a:ext cx="1235075" cy="17510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135 h 21600"/>
              <a:gd name="T14" fmla="*/ 17158 w 21600"/>
              <a:gd name="T15" fmla="*/ 90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135"/>
                </a:lnTo>
                <a:cubicBezTo>
                  <a:pt x="5564" y="3135"/>
                  <a:pt x="0" y="7175"/>
                  <a:pt x="0" y="12158"/>
                </a:cubicBezTo>
                <a:lnTo>
                  <a:pt x="0" y="21600"/>
                </a:lnTo>
                <a:lnTo>
                  <a:pt x="6018" y="21600"/>
                </a:lnTo>
                <a:lnTo>
                  <a:pt x="6018" y="12158"/>
                </a:lnTo>
                <a:cubicBezTo>
                  <a:pt x="6018" y="10427"/>
                  <a:pt x="8887" y="9023"/>
                  <a:pt x="12427" y="9023"/>
                </a:cubicBezTo>
                <a:lnTo>
                  <a:pt x="12427" y="12158"/>
                </a:lnTo>
                <a:close/>
              </a:path>
            </a:pathLst>
          </a:custGeom>
          <a:noFill/>
          <a:ln w="317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0"/>
          <p:cNvSpPr>
            <a:spLocks noChangeArrowheads="1"/>
          </p:cNvSpPr>
          <p:nvPr/>
        </p:nvSpPr>
        <p:spPr bwMode="auto">
          <a:xfrm rot="5400000">
            <a:off x="3241675" y="1998663"/>
            <a:ext cx="1400175" cy="1609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135 h 21600"/>
              <a:gd name="T14" fmla="*/ 17158 w 21600"/>
              <a:gd name="T15" fmla="*/ 90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135"/>
                </a:lnTo>
                <a:cubicBezTo>
                  <a:pt x="5564" y="3135"/>
                  <a:pt x="0" y="7175"/>
                  <a:pt x="0" y="12158"/>
                </a:cubicBezTo>
                <a:lnTo>
                  <a:pt x="0" y="21600"/>
                </a:lnTo>
                <a:lnTo>
                  <a:pt x="6018" y="21600"/>
                </a:lnTo>
                <a:lnTo>
                  <a:pt x="6018" y="12158"/>
                </a:lnTo>
                <a:cubicBezTo>
                  <a:pt x="6018" y="10427"/>
                  <a:pt x="8887" y="9023"/>
                  <a:pt x="12427" y="9023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bg1">
              <a:alpha val="85097"/>
            </a:schemeClr>
          </a:solidFill>
          <a:ln w="317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1"/>
          <p:cNvSpPr>
            <a:spLocks noChangeArrowheads="1"/>
          </p:cNvSpPr>
          <p:nvPr/>
        </p:nvSpPr>
        <p:spPr bwMode="auto">
          <a:xfrm>
            <a:off x="1955800" y="3678238"/>
            <a:ext cx="1019175" cy="722312"/>
          </a:xfrm>
          <a:prstGeom prst="leftArrow">
            <a:avLst>
              <a:gd name="adj1" fmla="val 50000"/>
              <a:gd name="adj2" fmla="val 35275"/>
            </a:avLst>
          </a:prstGeom>
          <a:solidFill>
            <a:schemeClr val="bg1">
              <a:alpha val="85097"/>
            </a:schemeClr>
          </a:solidFill>
          <a:ln w="317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2057400" y="3886200"/>
            <a:ext cx="323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$</a:t>
            </a:r>
          </a:p>
        </p:txBody>
      </p:sp>
      <p:sp>
        <p:nvSpPr>
          <p:cNvPr id="13327" name="Text Box 13"/>
          <p:cNvSpPr txBox="1">
            <a:spLocks noChangeArrowheads="1"/>
          </p:cNvSpPr>
          <p:nvPr/>
        </p:nvSpPr>
        <p:spPr bwMode="auto">
          <a:xfrm>
            <a:off x="4114800" y="2819400"/>
            <a:ext cx="322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$</a:t>
            </a:r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990600" y="2057400"/>
            <a:ext cx="320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$</a:t>
            </a:r>
          </a:p>
        </p:txBody>
      </p:sp>
      <p:sp>
        <p:nvSpPr>
          <p:cNvPr id="13351" name="Text Box 40"/>
          <p:cNvSpPr txBox="1">
            <a:spLocks noChangeArrowheads="1"/>
          </p:cNvSpPr>
          <p:nvPr/>
        </p:nvSpPr>
        <p:spPr bwMode="auto">
          <a:xfrm>
            <a:off x="990600" y="29718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CECIP Funding Model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28600" y="48006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j-lt"/>
                <a:ea typeface="+mj-ea"/>
                <a:cs typeface="+mj-cs"/>
              </a:rPr>
              <a:t>In two program years: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j-lt"/>
                <a:ea typeface="+mj-ea"/>
                <a:cs typeface="+mj-cs"/>
              </a:rPr>
              <a:t>$1M+ rebates &amp; Incentives from PWP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j-lt"/>
                <a:ea typeface="+mj-ea"/>
                <a:cs typeface="+mj-cs"/>
              </a:rPr>
              <a:t>$1M+ annual avoided utility costs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4A38EF-4DFA-4464-BCDE-168E21808DD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02AFF6C-B034-4B21-BF52-B8A465AC4BC5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95250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Caltech Enterprise Energy Management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0" y="3886200"/>
            <a:ext cx="6400800" cy="2017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lvl="1" indent="231775" algn="l">
              <a:spcBef>
                <a:spcPct val="50000"/>
              </a:spcBef>
              <a:buFontTx/>
              <a:buChar char="•"/>
            </a:pPr>
            <a:r>
              <a:rPr lang="en-US"/>
              <a:t>GIS base map</a:t>
            </a:r>
          </a:p>
          <a:p>
            <a:pPr marL="225425" lvl="1" indent="231775" algn="l">
              <a:spcBef>
                <a:spcPct val="50000"/>
              </a:spcBef>
              <a:buFontTx/>
              <a:buChar char="•"/>
            </a:pPr>
            <a:r>
              <a:rPr lang="en-US"/>
              <a:t>Building automation data</a:t>
            </a:r>
          </a:p>
          <a:p>
            <a:pPr marL="225425" lvl="1" indent="231775" algn="l">
              <a:spcBef>
                <a:spcPct val="50000"/>
              </a:spcBef>
              <a:buFontTx/>
              <a:buChar char="•"/>
            </a:pPr>
            <a:r>
              <a:rPr lang="en-US"/>
              <a:t>Power monitoring and reporting</a:t>
            </a:r>
          </a:p>
          <a:p>
            <a:pPr marL="225425" lvl="1" indent="231775" algn="l">
              <a:spcBef>
                <a:spcPct val="50000"/>
              </a:spcBef>
              <a:buFontTx/>
              <a:buChar char="•"/>
            </a:pPr>
            <a:r>
              <a:rPr lang="en-US"/>
              <a:t>Demand side management</a:t>
            </a:r>
          </a:p>
          <a:p>
            <a:pPr marL="225425" lvl="1" indent="231775" algn="l">
              <a:spcBef>
                <a:spcPct val="50000"/>
              </a:spcBef>
              <a:buFontTx/>
              <a:buChar char="•"/>
            </a:pPr>
            <a:r>
              <a:rPr lang="en-US"/>
              <a:t>Automated utility billing</a:t>
            </a:r>
          </a:p>
        </p:txBody>
      </p:sp>
      <p:pic>
        <p:nvPicPr>
          <p:cNvPr id="19462" name="Picture 4" descr="splash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038600"/>
            <a:ext cx="12192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7239000" y="4343400"/>
            <a:ext cx="3581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/>
              <a:t>Caltech Interface Screen-Shot</a:t>
            </a: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4" cstate="print"/>
          <a:srcRect l="24324" t="10667" r="24866"/>
          <a:stretch>
            <a:fillRect/>
          </a:stretch>
        </p:blipFill>
        <p:spPr bwMode="auto">
          <a:xfrm>
            <a:off x="3886200" y="1066800"/>
            <a:ext cx="5181600" cy="451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335088"/>
            <a:ext cx="3733800" cy="2474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3810000" y="5562600"/>
            <a:ext cx="5105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http://sustainability.caltech.edu/energy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1F19D-1035-482D-BE27-D5A3FE7042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Supply Side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Caltech is its own micro-grid with a diverse portfolio of energy generators.</a:t>
            </a:r>
          </a:p>
          <a:p>
            <a:endParaRPr lang="en-US" dirty="0" smtClean="0"/>
          </a:p>
          <a:p>
            <a:r>
              <a:rPr lang="en-US" dirty="0" smtClean="0"/>
              <a:t>The portfolio supports the energy needs of Caltech while being less carbon intensive than traditional purchased electrical power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743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tech-Solar-Map-2010 - Rev2.jpg"/>
          <p:cNvPicPr>
            <a:picLocks noChangeAspect="1"/>
          </p:cNvPicPr>
          <p:nvPr/>
        </p:nvPicPr>
        <p:blipFill>
          <a:blip r:embed="rId2" cstate="print"/>
          <a:srcRect l="5425" t="5555" r="8301" b="3333"/>
          <a:stretch>
            <a:fillRect/>
          </a:stretch>
        </p:blipFill>
        <p:spPr>
          <a:xfrm>
            <a:off x="1981200" y="0"/>
            <a:ext cx="4953000" cy="67691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73314"/>
            <a:ext cx="18621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N. Wilson Parking Structure</a:t>
            </a:r>
          </a:p>
          <a:p>
            <a:r>
              <a:rPr lang="en-US" sz="1200" i="1" dirty="0" smtClean="0"/>
              <a:t>342 </a:t>
            </a:r>
            <a:r>
              <a:rPr lang="en-US" sz="1200" i="1" dirty="0"/>
              <a:t>kW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981200"/>
            <a:ext cx="14359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S. Wilson Parking</a:t>
            </a:r>
          </a:p>
          <a:p>
            <a:r>
              <a:rPr lang="en-US" sz="1400" dirty="0"/>
              <a:t>Structure</a:t>
            </a:r>
          </a:p>
          <a:p>
            <a:r>
              <a:rPr lang="en-US" sz="1200" i="1" dirty="0" smtClean="0"/>
              <a:t>423 </a:t>
            </a:r>
            <a:r>
              <a:rPr lang="en-US" sz="1200" i="1" dirty="0"/>
              <a:t>kW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895600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 err="1"/>
              <a:t>Linde</a:t>
            </a:r>
            <a:r>
              <a:rPr lang="en-US" sz="1400" dirty="0"/>
              <a:t> + Robinson Laboratory</a:t>
            </a:r>
          </a:p>
          <a:p>
            <a:r>
              <a:rPr lang="en-US" sz="1200" i="1" dirty="0" smtClean="0"/>
              <a:t>25 </a:t>
            </a:r>
            <a:r>
              <a:rPr lang="en-US" sz="1200" i="1" dirty="0"/>
              <a:t>kW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3886200"/>
            <a:ext cx="1371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South </a:t>
            </a:r>
            <a:r>
              <a:rPr lang="en-US" sz="1400" dirty="0" err="1"/>
              <a:t>Mudd</a:t>
            </a:r>
            <a:r>
              <a:rPr lang="en-US" sz="1400" dirty="0"/>
              <a:t> Laboratory</a:t>
            </a:r>
          </a:p>
          <a:p>
            <a:r>
              <a:rPr lang="en-US" sz="1200" i="1" dirty="0"/>
              <a:t>50 kW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4876800"/>
            <a:ext cx="9927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Braun Gym</a:t>
            </a:r>
          </a:p>
          <a:p>
            <a:r>
              <a:rPr lang="en-US" sz="1200" i="1" dirty="0" smtClean="0"/>
              <a:t>94 </a:t>
            </a:r>
            <a:r>
              <a:rPr lang="en-US" sz="1200" i="1" dirty="0"/>
              <a:t>kW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410200"/>
            <a:ext cx="13421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IPAC Laboratory</a:t>
            </a:r>
          </a:p>
          <a:p>
            <a:r>
              <a:rPr lang="en-US" sz="1200" i="1" dirty="0" smtClean="0"/>
              <a:t>47 </a:t>
            </a:r>
            <a:r>
              <a:rPr lang="en-US" sz="1200" i="1" dirty="0"/>
              <a:t>kW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315200" y="990600"/>
            <a:ext cx="15219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Annenberg Center</a:t>
            </a:r>
          </a:p>
          <a:p>
            <a:r>
              <a:rPr lang="en-US" sz="1200" i="1" dirty="0" smtClean="0"/>
              <a:t>64 </a:t>
            </a:r>
            <a:r>
              <a:rPr lang="en-US" sz="1200" i="1" dirty="0"/>
              <a:t>kW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315200" y="1676400"/>
            <a:ext cx="152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Holliston Parking Structure</a:t>
            </a:r>
          </a:p>
          <a:p>
            <a:r>
              <a:rPr lang="en-US" sz="1200" i="1" dirty="0"/>
              <a:t>200 kW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315200" y="2667000"/>
            <a:ext cx="15780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Watson Laboratory</a:t>
            </a:r>
          </a:p>
          <a:p>
            <a:r>
              <a:rPr lang="en-US" sz="1200" i="1" dirty="0" smtClean="0"/>
              <a:t>15 </a:t>
            </a:r>
            <a:r>
              <a:rPr lang="en-US" sz="1200" i="1" dirty="0"/>
              <a:t>kW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15200" y="3398838"/>
            <a:ext cx="9798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Baxter Hall</a:t>
            </a:r>
          </a:p>
          <a:p>
            <a:r>
              <a:rPr lang="en-US" sz="1200" i="1" dirty="0" smtClean="0"/>
              <a:t>131 </a:t>
            </a:r>
            <a:r>
              <a:rPr lang="en-US" sz="1200" i="1" dirty="0"/>
              <a:t>kW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315200" y="4038600"/>
            <a:ext cx="11172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Cahill Center</a:t>
            </a:r>
          </a:p>
          <a:p>
            <a:r>
              <a:rPr lang="en-US" sz="1200" i="1" dirty="0" smtClean="0"/>
              <a:t>40 </a:t>
            </a:r>
            <a:r>
              <a:rPr lang="en-US" sz="1200" i="1" dirty="0"/>
              <a:t>kW</a:t>
            </a:r>
          </a:p>
        </p:txBody>
      </p:sp>
      <p:sp>
        <p:nvSpPr>
          <p:cNvPr id="19" name="Text Box 18"/>
          <p:cNvSpPr txBox="1">
            <a:spLocks noChangeAspect="1" noChangeArrowheads="1"/>
          </p:cNvSpPr>
          <p:nvPr/>
        </p:nvSpPr>
        <p:spPr bwMode="auto">
          <a:xfrm>
            <a:off x="6248400" y="4876800"/>
            <a:ext cx="1166812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 Solar </a:t>
            </a:r>
            <a:r>
              <a:rPr lang="en-US" sz="1400" dirty="0"/>
              <a:t>I</a:t>
            </a:r>
          </a:p>
        </p:txBody>
      </p:sp>
      <p:sp>
        <p:nvSpPr>
          <p:cNvPr id="20" name="Text Box 19"/>
          <p:cNvSpPr txBox="1">
            <a:spLocks noChangeAspect="1" noChangeArrowheads="1"/>
          </p:cNvSpPr>
          <p:nvPr/>
        </p:nvSpPr>
        <p:spPr bwMode="auto">
          <a:xfrm>
            <a:off x="6553200" y="5105400"/>
            <a:ext cx="2438400" cy="19573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 algn="ctr">
              <a:spcBef>
                <a:spcPct val="20000"/>
              </a:spcBef>
            </a:pPr>
            <a:r>
              <a:rPr lang="en-US" sz="1400" dirty="0" smtClean="0"/>
              <a:t>  Caltech </a:t>
            </a:r>
            <a:r>
              <a:rPr lang="en-US" sz="1400" dirty="0"/>
              <a:t>Student Solar Initiative</a:t>
            </a:r>
          </a:p>
        </p:txBody>
      </p:sp>
      <p:sp>
        <p:nvSpPr>
          <p:cNvPr id="21" name="Text Box 20"/>
          <p:cNvSpPr txBox="1">
            <a:spLocks noChangeAspect="1" noChangeArrowheads="1"/>
          </p:cNvSpPr>
          <p:nvPr/>
        </p:nvSpPr>
        <p:spPr bwMode="auto">
          <a:xfrm>
            <a:off x="6400800" y="5334000"/>
            <a:ext cx="914400" cy="20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400" dirty="0" smtClean="0"/>
              <a:t>Solar </a:t>
            </a:r>
            <a:r>
              <a:rPr lang="en-US" sz="1400" dirty="0"/>
              <a:t>II</a:t>
            </a:r>
          </a:p>
        </p:txBody>
      </p:sp>
      <p:sp>
        <p:nvSpPr>
          <p:cNvPr id="22" name="Text Box 21"/>
          <p:cNvSpPr txBox="1">
            <a:spLocks noChangeAspect="1" noChangeArrowheads="1"/>
          </p:cNvSpPr>
          <p:nvPr/>
        </p:nvSpPr>
        <p:spPr bwMode="auto">
          <a:xfrm>
            <a:off x="6172200" y="5562600"/>
            <a:ext cx="2616200" cy="20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>
              <a:spcBef>
                <a:spcPct val="20000"/>
              </a:spcBef>
            </a:pPr>
            <a:r>
              <a:rPr lang="en-US" sz="1400" dirty="0" err="1"/>
              <a:t>Linde</a:t>
            </a:r>
            <a:r>
              <a:rPr lang="en-US" sz="1400" dirty="0"/>
              <a:t> + Robinson Lab</a:t>
            </a:r>
          </a:p>
        </p:txBody>
      </p:sp>
      <p:sp>
        <p:nvSpPr>
          <p:cNvPr id="23" name="Text Box 22"/>
          <p:cNvSpPr txBox="1">
            <a:spLocks noChangeAspect="1" noChangeArrowheads="1"/>
          </p:cNvSpPr>
          <p:nvPr/>
        </p:nvSpPr>
        <p:spPr bwMode="auto">
          <a:xfrm>
            <a:off x="6096000" y="4572000"/>
            <a:ext cx="29718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en-US" sz="1600" u="sng"/>
              <a:t>Projects</a:t>
            </a:r>
          </a:p>
        </p:txBody>
      </p:sp>
      <p:sp>
        <p:nvSpPr>
          <p:cNvPr id="24" name="Rectangle 23"/>
          <p:cNvSpPr>
            <a:spLocks noChangeAspect="1" noChangeArrowheads="1"/>
          </p:cNvSpPr>
          <p:nvPr/>
        </p:nvSpPr>
        <p:spPr bwMode="auto">
          <a:xfrm>
            <a:off x="6245225" y="4953000"/>
            <a:ext cx="155575" cy="155575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spect="1" noChangeArrowheads="1"/>
          </p:cNvSpPr>
          <p:nvPr/>
        </p:nvSpPr>
        <p:spPr bwMode="auto">
          <a:xfrm>
            <a:off x="6245225" y="5181600"/>
            <a:ext cx="155575" cy="1555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spect="1" noChangeArrowheads="1"/>
          </p:cNvSpPr>
          <p:nvPr/>
        </p:nvSpPr>
        <p:spPr bwMode="auto">
          <a:xfrm>
            <a:off x="6245225" y="5410200"/>
            <a:ext cx="155575" cy="155575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spect="1" noChangeArrowheads="1"/>
          </p:cNvSpPr>
          <p:nvPr/>
        </p:nvSpPr>
        <p:spPr bwMode="auto">
          <a:xfrm>
            <a:off x="6245225" y="5638800"/>
            <a:ext cx="155575" cy="1555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6096000" y="4572000"/>
            <a:ext cx="2971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0"/>
            <a:ext cx="4191000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2400" b="1" dirty="0">
                <a:solidFill>
                  <a:schemeClr val="tx2"/>
                </a:solidFill>
              </a:rPr>
              <a:t>Caltech Solar Photovoltaic</a:t>
            </a: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1066800" y="1371600"/>
            <a:ext cx="1447800" cy="2065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V="1">
            <a:off x="1066800" y="2286000"/>
            <a:ext cx="1371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1219200" y="3200400"/>
            <a:ext cx="2133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1066800" y="4038600"/>
            <a:ext cx="1981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990600" y="5029200"/>
            <a:ext cx="1905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371600" y="5715000"/>
            <a:ext cx="1524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5562600" y="1143000"/>
            <a:ext cx="1752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 flipV="1">
            <a:off x="6400800" y="1676400"/>
            <a:ext cx="990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H="1" flipV="1">
            <a:off x="5257800" y="2057400"/>
            <a:ext cx="2057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 flipV="1">
            <a:off x="4648200" y="2667000"/>
            <a:ext cx="2743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 flipH="1">
            <a:off x="4191000" y="4191000"/>
            <a:ext cx="3124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8F0DA9-B0CA-46FA-B125-526906A6169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Fuel Cells – 20 Units – 2 MW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676400"/>
            <a:ext cx="4038600" cy="373380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10 year contract</a:t>
            </a:r>
          </a:p>
          <a:p>
            <a:pPr eaLnBrk="1" hangingPunct="1"/>
            <a:r>
              <a:rPr lang="en-US" sz="2400" dirty="0" smtClean="0"/>
              <a:t>Power Purchase Agreement</a:t>
            </a:r>
          </a:p>
          <a:p>
            <a:pPr eaLnBrk="1" hangingPunct="1"/>
            <a:r>
              <a:rPr lang="en-US" sz="2400" dirty="0" smtClean="0"/>
              <a:t>No Caltech investment except enabling costs</a:t>
            </a:r>
          </a:p>
          <a:p>
            <a:pPr eaLnBrk="1" hangingPunct="1"/>
            <a:r>
              <a:rPr lang="en-US" sz="2400" dirty="0" smtClean="0"/>
              <a:t>No AQMD permit</a:t>
            </a:r>
          </a:p>
          <a:p>
            <a:pPr eaLnBrk="1" hangingPunct="1"/>
            <a:r>
              <a:rPr lang="en-US" sz="2400" dirty="0" smtClean="0"/>
              <a:t>No heat recovery</a:t>
            </a:r>
          </a:p>
          <a:p>
            <a:pPr eaLnBrk="1" hangingPunct="1"/>
            <a:r>
              <a:rPr lang="en-US" sz="2400" dirty="0" smtClean="0"/>
              <a:t>Install Fall 2010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2209800"/>
          <a:ext cx="5105400" cy="3659188"/>
        </p:xfrm>
        <a:graphic>
          <a:graphicData uri="http://schemas.openxmlformats.org/presentationml/2006/ole">
            <p:oleObj spid="_x0000_s3074" name="Acrobat Document" r:id="rId4" imgW="7542857" imgH="5830114" progId="AcroExch.Document.7">
              <p:embed/>
            </p:oleObj>
          </a:graphicData>
        </a:graphic>
      </p:graphicFrame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55638" y="2038350"/>
            <a:ext cx="2544762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</a:pPr>
            <a:r>
              <a:rPr lang="en-US" sz="1600" b="1"/>
              <a:t>Typical 100 KW unit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1371600"/>
            <a:ext cx="33147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A53E7-3A49-4087-A6BD-08A0149A2DD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Caltech Sources of Electricity</a:t>
            </a:r>
            <a:br>
              <a:rPr lang="en-US" sz="3400" smtClean="0"/>
            </a:br>
            <a:r>
              <a:rPr lang="en-US" sz="3000" smtClean="0"/>
              <a:t>Cleaner and more predictable costs</a:t>
            </a:r>
          </a:p>
        </p:txBody>
      </p:sp>
      <p:graphicFrame>
        <p:nvGraphicFramePr>
          <p:cNvPr id="975875" name="Group 3"/>
          <p:cNvGraphicFramePr>
            <a:graphicFrameLocks noGrp="1"/>
          </p:cNvGraphicFramePr>
          <p:nvPr>
            <p:ph type="tbl" idx="1"/>
          </p:nvPr>
        </p:nvGraphicFramePr>
        <p:xfrm>
          <a:off x="762000" y="1447800"/>
          <a:ext cx="7315200" cy="4366833"/>
        </p:xfrm>
        <a:graphic>
          <a:graphicData uri="http://schemas.openxmlformats.org/drawingml/2006/table">
            <a:tbl>
              <a:tblPr/>
              <a:tblGrid>
                <a:gridCol w="1371600"/>
                <a:gridCol w="1042988"/>
                <a:gridCol w="1673225"/>
                <a:gridCol w="969962"/>
                <a:gridCol w="969963"/>
                <a:gridCol w="1287462"/>
              </a:tblGrid>
              <a:tr h="587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  <a:r>
                        <a:rPr kumimoji="0" lang="en-US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($/kWh)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Escalation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of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Content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(MTCE/GWh)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 GWh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 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 GWh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Pasadena Water and Power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Unknown; Politically sensitive;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 guess 5-10%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700 - 800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Cogeneration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0.05 - 0.06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Depends on price of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Solar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3.9% fixed for 15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Solar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3.5% fixed for 20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Fuel Cell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fixed for 10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5" name="Text Box 67"/>
          <p:cNvSpPr txBox="1">
            <a:spLocks noChangeArrowheads="1"/>
          </p:cNvSpPr>
          <p:nvPr/>
        </p:nvSpPr>
        <p:spPr bwMode="auto">
          <a:xfrm>
            <a:off x="838200" y="6415088"/>
            <a:ext cx="50625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baseline="30000"/>
              <a:t>1 </a:t>
            </a:r>
            <a:r>
              <a:rPr lang="en-US" sz="1000"/>
              <a:t>Includes cost of capital and fuel</a:t>
            </a:r>
          </a:p>
          <a:p>
            <a:pPr algn="l">
              <a:lnSpc>
                <a:spcPct val="80000"/>
              </a:lnSpc>
            </a:pPr>
            <a:r>
              <a:rPr lang="en-US" sz="1200" baseline="30000"/>
              <a:t>2</a:t>
            </a:r>
            <a:r>
              <a:rPr lang="en-US" sz="1200"/>
              <a:t> </a:t>
            </a:r>
            <a:r>
              <a:rPr lang="en-US" sz="1000"/>
              <a:t>@ $7 - $9 NYMEX;</a:t>
            </a:r>
            <a:r>
              <a:rPr lang="en-US" sz="2000"/>
              <a:t> </a:t>
            </a:r>
            <a:r>
              <a:rPr lang="en-US" sz="1000"/>
              <a:t>Burner tip is NYMEX plus ~$1.25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D65D72-DA08-4F98-95D0-A51791977A35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9219" name="Picture 4" descr="beaversustain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425" y="1524000"/>
            <a:ext cx="3330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1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Conservation Initiatives &amp; Projects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Alternative Energy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Climate 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Emission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Mitigation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C34DA-7A3A-4D04-AEE7-7A93BCE47476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2531" name="Picture 8" descr="ip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4343400"/>
            <a:ext cx="6400800" cy="1447800"/>
          </a:xfrm>
          <a:prstGeom prst="rect">
            <a:avLst/>
          </a:prstGeom>
          <a:solidFill>
            <a:srgbClr val="FF9933"/>
          </a:solidFill>
          <a:ln w="19050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0" y="4495800"/>
            <a:ext cx="64008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6600" b="1"/>
              <a:t>Climate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D4B033-027C-44EA-B66C-100972F9EAC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/>
              <a:t>2008 Emissions Sources</a:t>
            </a:r>
            <a:r>
              <a:rPr lang="en-US" sz="3400"/>
              <a:t> </a:t>
            </a:r>
            <a:r>
              <a:rPr lang="en-US" sz="2400"/>
              <a:t>(MTCO</a:t>
            </a:r>
            <a:r>
              <a:rPr lang="en-US" sz="2400" baseline="-25000"/>
              <a:t>2</a:t>
            </a:r>
            <a:r>
              <a:rPr lang="en-US" sz="2400"/>
              <a:t>e)</a:t>
            </a:r>
          </a:p>
        </p:txBody>
      </p:sp>
      <p:sp>
        <p:nvSpPr>
          <p:cNvPr id="4101" name="Rectangle 40"/>
          <p:cNvSpPr>
            <a:spLocks noChangeArrowheads="1"/>
          </p:cNvSpPr>
          <p:nvPr/>
        </p:nvSpPr>
        <p:spPr bwMode="auto">
          <a:xfrm>
            <a:off x="381000" y="5943600"/>
            <a:ext cx="82296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41"/>
          <p:cNvGraphicFramePr>
            <a:graphicFrameLocks noChangeAspect="1"/>
          </p:cNvGraphicFramePr>
          <p:nvPr/>
        </p:nvGraphicFramePr>
        <p:xfrm>
          <a:off x="368300" y="904875"/>
          <a:ext cx="8775700" cy="6029325"/>
        </p:xfrm>
        <a:graphic>
          <a:graphicData uri="http://schemas.openxmlformats.org/presentationml/2006/ole">
            <p:oleObj spid="_x0000_s4098" name="Chart" r:id="rId3" imgW="6096018" imgH="4248292" progId="MSGraph.Chart.8">
              <p:embed followColorScheme="full"/>
            </p:oleObj>
          </a:graphicData>
        </a:graphic>
      </p:graphicFrame>
      <p:sp>
        <p:nvSpPr>
          <p:cNvPr id="4102" name="Text Box 42"/>
          <p:cNvSpPr txBox="1">
            <a:spLocks noChangeArrowheads="1"/>
          </p:cNvSpPr>
          <p:nvPr/>
        </p:nvSpPr>
        <p:spPr bwMode="auto">
          <a:xfrm>
            <a:off x="1905000" y="62484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Co-gen Steam 27%</a:t>
            </a:r>
          </a:p>
        </p:txBody>
      </p:sp>
      <p:sp>
        <p:nvSpPr>
          <p:cNvPr id="4103" name="Text Box 43"/>
          <p:cNvSpPr txBox="1">
            <a:spLocks noChangeArrowheads="1"/>
          </p:cNvSpPr>
          <p:nvPr/>
        </p:nvSpPr>
        <p:spPr bwMode="auto">
          <a:xfrm>
            <a:off x="6553200" y="3048000"/>
            <a:ext cx="213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Purchased Electricity 38%</a:t>
            </a:r>
          </a:p>
        </p:txBody>
      </p:sp>
      <p:sp>
        <p:nvSpPr>
          <p:cNvPr id="4104" name="Text Box 44"/>
          <p:cNvSpPr txBox="1">
            <a:spLocks noChangeArrowheads="1"/>
          </p:cNvSpPr>
          <p:nvPr/>
        </p:nvSpPr>
        <p:spPr bwMode="auto">
          <a:xfrm>
            <a:off x="228600" y="4419600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Co-gen Electricity 11%</a:t>
            </a:r>
          </a:p>
        </p:txBody>
      </p:sp>
      <p:sp>
        <p:nvSpPr>
          <p:cNvPr id="4105" name="Text Box 45"/>
          <p:cNvSpPr txBox="1">
            <a:spLocks noChangeArrowheads="1"/>
          </p:cNvSpPr>
          <p:nvPr/>
        </p:nvSpPr>
        <p:spPr bwMode="auto">
          <a:xfrm>
            <a:off x="533400" y="1981200"/>
            <a:ext cx="1447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Faculty &amp; Staff Commuting 6%</a:t>
            </a:r>
          </a:p>
        </p:txBody>
      </p:sp>
      <p:sp>
        <p:nvSpPr>
          <p:cNvPr id="4106" name="Text Box 46"/>
          <p:cNvSpPr txBox="1">
            <a:spLocks noChangeArrowheads="1"/>
          </p:cNvSpPr>
          <p:nvPr/>
        </p:nvSpPr>
        <p:spPr bwMode="auto">
          <a:xfrm>
            <a:off x="1219200" y="13716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Air Travel 6%</a:t>
            </a:r>
          </a:p>
        </p:txBody>
      </p:sp>
      <p:sp>
        <p:nvSpPr>
          <p:cNvPr id="4107" name="Text Box 47"/>
          <p:cNvSpPr txBox="1">
            <a:spLocks noChangeArrowheads="1"/>
          </p:cNvSpPr>
          <p:nvPr/>
        </p:nvSpPr>
        <p:spPr bwMode="auto">
          <a:xfrm>
            <a:off x="2590800" y="1219200"/>
            <a:ext cx="1905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Student Commuting      1%</a:t>
            </a:r>
          </a:p>
        </p:txBody>
      </p:sp>
      <p:sp>
        <p:nvSpPr>
          <p:cNvPr id="4108" name="Line 48"/>
          <p:cNvSpPr>
            <a:spLocks noChangeShapeType="1"/>
          </p:cNvSpPr>
          <p:nvPr/>
        </p:nvSpPr>
        <p:spPr bwMode="auto">
          <a:xfrm>
            <a:off x="1905000" y="2286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49"/>
          <p:cNvSpPr>
            <a:spLocks noChangeShapeType="1"/>
          </p:cNvSpPr>
          <p:nvPr/>
        </p:nvSpPr>
        <p:spPr bwMode="auto">
          <a:xfrm>
            <a:off x="2057400" y="16764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50"/>
          <p:cNvSpPr>
            <a:spLocks noChangeShapeType="1"/>
          </p:cNvSpPr>
          <p:nvPr/>
        </p:nvSpPr>
        <p:spPr bwMode="auto">
          <a:xfrm>
            <a:off x="3810000" y="1524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Text Box 51"/>
          <p:cNvSpPr txBox="1">
            <a:spLocks noChangeArrowheads="1"/>
          </p:cNvSpPr>
          <p:nvPr/>
        </p:nvSpPr>
        <p:spPr bwMode="auto">
          <a:xfrm>
            <a:off x="4724400" y="1219200"/>
            <a:ext cx="3352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Other</a:t>
            </a:r>
            <a:r>
              <a:rPr lang="en-US" sz="1400"/>
              <a:t>                                              </a:t>
            </a:r>
            <a:r>
              <a:rPr lang="en-US" sz="1200"/>
              <a:t>(water, solid waste, fleet vehicles, refrigerants)</a:t>
            </a:r>
            <a:r>
              <a:rPr lang="en-US" sz="1400" b="1"/>
              <a:t>                                         2%</a:t>
            </a:r>
          </a:p>
        </p:txBody>
      </p:sp>
      <p:sp>
        <p:nvSpPr>
          <p:cNvPr id="4112" name="Line 52"/>
          <p:cNvSpPr>
            <a:spLocks noChangeShapeType="1"/>
          </p:cNvSpPr>
          <p:nvPr/>
        </p:nvSpPr>
        <p:spPr bwMode="auto">
          <a:xfrm flipV="1">
            <a:off x="4191000" y="1600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Text Box 53"/>
          <p:cNvSpPr txBox="1">
            <a:spLocks noChangeArrowheads="1"/>
          </p:cNvSpPr>
          <p:nvPr/>
        </p:nvSpPr>
        <p:spPr bwMode="auto">
          <a:xfrm>
            <a:off x="762000" y="2971800"/>
            <a:ext cx="1447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On-campus Stationary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8BF5F9-88B8-44EF-86A4-AFEF5A68CA6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/>
              <a:t>Projected Emissions &amp; Reduction Goal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/>
          </p:nvPr>
        </p:nvGraphicFramePr>
        <p:xfrm>
          <a:off x="152400" y="838200"/>
          <a:ext cx="8763000" cy="5137150"/>
        </p:xfrm>
        <a:graphic>
          <a:graphicData uri="http://schemas.openxmlformats.org/presentationml/2006/ole">
            <p:oleObj spid="_x0000_s5122" name="Chart" r:id="rId4" imgW="8610565" imgH="5048392" progId="MSGraph.Chart.8">
              <p:embed followColorScheme="full"/>
            </p:oleObj>
          </a:graphicData>
        </a:graphic>
      </p:graphicFrame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800600" y="2438400"/>
            <a:ext cx="10668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92,000 MTCO</a:t>
            </a:r>
            <a:r>
              <a:rPr lang="en-US" sz="1000" baseline="-25000"/>
              <a:t>2</a:t>
            </a:r>
            <a:r>
              <a:rPr lang="en-US" sz="1000"/>
              <a:t>e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7086600" y="2133600"/>
            <a:ext cx="1143000" cy="381000"/>
          </a:xfrm>
          <a:prstGeom prst="rect">
            <a:avLst/>
          </a:prstGeom>
          <a:solidFill>
            <a:srgbClr val="FF6600">
              <a:alpha val="7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b="1"/>
              <a:t>51,000 MTCO</a:t>
            </a:r>
            <a:r>
              <a:rPr lang="en-US" sz="1000" b="1" baseline="-25000"/>
              <a:t>2</a:t>
            </a:r>
            <a:r>
              <a:rPr lang="en-US" sz="1000" b="1"/>
              <a:t>e</a:t>
            </a:r>
          </a:p>
          <a:p>
            <a:r>
              <a:rPr lang="en-US" sz="1000" b="1"/>
              <a:t>Reduction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7924800" y="2514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 flipV="1">
            <a:off x="7924800" y="1600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7467600" y="13716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7467600" y="1371600"/>
            <a:ext cx="10668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114,000 MTCO</a:t>
            </a:r>
            <a:r>
              <a:rPr lang="en-US" sz="1000" baseline="-25000"/>
              <a:t>2</a:t>
            </a:r>
            <a:r>
              <a:rPr lang="en-US" sz="1000"/>
              <a:t>e</a:t>
            </a:r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7467600" y="31242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7467600" y="3124200"/>
            <a:ext cx="1066800" cy="2286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63,000 MTCO</a:t>
            </a:r>
            <a:r>
              <a:rPr lang="en-US" sz="1000" baseline="-25000"/>
              <a:t>2</a:t>
            </a:r>
            <a:r>
              <a:rPr lang="en-US" sz="1000"/>
              <a:t>e</a:t>
            </a: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1295400" y="31242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Rectangle 6"/>
          <p:cNvSpPr>
            <a:spLocks noChangeArrowheads="1"/>
          </p:cNvSpPr>
          <p:nvPr/>
        </p:nvSpPr>
        <p:spPr bwMode="auto">
          <a:xfrm>
            <a:off x="1295400" y="3124200"/>
            <a:ext cx="1066800" cy="2286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63,000 MTCO</a:t>
            </a:r>
            <a:r>
              <a:rPr lang="en-US" sz="1000" baseline="-25000"/>
              <a:t>2</a:t>
            </a:r>
            <a:r>
              <a:rPr lang="en-US" sz="1000"/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898DA6-5E2B-43A6-8F09-12DA2C46337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/>
              <a:t>Reduction Projects – Focus Areas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b="1" smtClean="0"/>
              <a:t>Increase building &amp; facility energy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Retro-commissioning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Optimize energy performance in new construction &amp; major renovations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Laboratories, high performance computing centers</a:t>
            </a:r>
          </a:p>
          <a:p>
            <a:pPr lvl="1" eaLnBrk="1" hangingPunct="1">
              <a:lnSpc>
                <a:spcPct val="90000"/>
              </a:lnSpc>
            </a:pPr>
            <a:endParaRPr lang="en-US" sz="1100" smtClean="0"/>
          </a:p>
          <a:p>
            <a:pPr eaLnBrk="1" hangingPunct="1">
              <a:lnSpc>
                <a:spcPct val="90000"/>
              </a:lnSpc>
            </a:pPr>
            <a:r>
              <a:rPr lang="en-US" sz="1700" b="1" smtClean="0"/>
              <a:t>Establish a conservation ethic within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Elevated to a high priority through staff trainings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Real-time building energy dashboard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Energy Star procurement standard</a:t>
            </a:r>
          </a:p>
          <a:p>
            <a:pPr lvl="1" eaLnBrk="1" hangingPunct="1">
              <a:lnSpc>
                <a:spcPct val="90000"/>
              </a:lnSpc>
            </a:pPr>
            <a:endParaRPr lang="en-US" sz="1100" smtClean="0"/>
          </a:p>
          <a:p>
            <a:pPr eaLnBrk="1" hangingPunct="1">
              <a:lnSpc>
                <a:spcPct val="90000"/>
              </a:lnSpc>
            </a:pPr>
            <a:r>
              <a:rPr lang="en-US" sz="1700" b="1" smtClean="0"/>
              <a:t>Reduce the carbon intensity of the power supply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On-campus solar installations, fuel cell installations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Influence city of Pasadena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Purchase remote green power</a:t>
            </a:r>
          </a:p>
          <a:p>
            <a:pPr lvl="1" eaLnBrk="1" hangingPunct="1">
              <a:lnSpc>
                <a:spcPct val="90000"/>
              </a:lnSpc>
            </a:pPr>
            <a:endParaRPr lang="en-US" sz="1100" smtClean="0"/>
          </a:p>
          <a:p>
            <a:pPr eaLnBrk="1" hangingPunct="1">
              <a:lnSpc>
                <a:spcPct val="90000"/>
              </a:lnSpc>
            </a:pPr>
            <a:r>
              <a:rPr lang="en-US" sz="1700" b="1" smtClean="0"/>
              <a:t>Promote less carbon intensive transportation alternatives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Commuter incentive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Fuel efficient vehicles: fleet, commuter subsidies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smtClean="0"/>
              <a:t>Virtual meeting technology</a:t>
            </a:r>
          </a:p>
          <a:p>
            <a:pPr lvl="1" eaLnBrk="1" hangingPunct="1">
              <a:lnSpc>
                <a:spcPct val="90000"/>
              </a:lnSpc>
            </a:pPr>
            <a:endParaRPr lang="en-US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5FC78B-F44C-47A1-85AF-E424F6F679C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/>
              <a:t>Reduction Projects – Summary</a:t>
            </a:r>
          </a:p>
        </p:txBody>
      </p:sp>
      <p:graphicFrame>
        <p:nvGraphicFramePr>
          <p:cNvPr id="878597" name="Group 5"/>
          <p:cNvGraphicFramePr>
            <a:graphicFrameLocks noGrp="1"/>
          </p:cNvGraphicFramePr>
          <p:nvPr>
            <p:ph/>
          </p:nvPr>
        </p:nvGraphicFramePr>
        <p:xfrm>
          <a:off x="609600" y="1733550"/>
          <a:ext cx="7848600" cy="4044951"/>
        </p:xfrm>
        <a:graphic>
          <a:graphicData uri="http://schemas.openxmlformats.org/drawingml/2006/table">
            <a:tbl>
              <a:tblPr/>
              <a:tblGrid>
                <a:gridCol w="4543425"/>
                <a:gridCol w="1858963"/>
                <a:gridCol w="1446212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3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Annual MTCO</a:t>
                      </a:r>
                      <a:r>
                        <a:rPr kumimoji="0" lang="en-US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3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Annualized Return per MTCO</a:t>
                      </a:r>
                      <a:r>
                        <a:rPr kumimoji="0" lang="en-US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Avoided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329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Completed, Ongoing, Probable Projects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Anticipated or Possible Projects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Potential Additional Projects and Activities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Offset Projects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($70)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A1EB0-8F89-4CBC-B5EF-589B5AF535A0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6627" name="Picture 8" descr="IMG_66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2667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4" descr="IMG_26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838200"/>
            <a:ext cx="2676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IMG_58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8382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23"/>
          <p:cNvSpPr>
            <a:spLocks noChangeArrowheads="1"/>
          </p:cNvSpPr>
          <p:nvPr/>
        </p:nvSpPr>
        <p:spPr bwMode="auto">
          <a:xfrm>
            <a:off x="0" y="37338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/>
              <a:t>Questions?</a:t>
            </a:r>
            <a:br>
              <a:rPr lang="en-US" sz="4200"/>
            </a:br>
            <a:r>
              <a:rPr lang="en-US" sz="4200"/>
              <a:t> </a:t>
            </a:r>
            <a:r>
              <a:rPr lang="en-US" sz="3800"/>
              <a:t/>
            </a:r>
            <a:br>
              <a:rPr lang="en-US" sz="3800"/>
            </a:br>
            <a:r>
              <a:rPr lang="en-US" sz="2800">
                <a:solidFill>
                  <a:srgbClr val="FF9900"/>
                </a:solidFill>
                <a:hlinkClick r:id="rId6"/>
              </a:rPr>
              <a:t>www.sustainability.caltech.edu</a:t>
            </a:r>
            <a:r>
              <a:rPr lang="en-US" sz="2800">
                <a:solidFill>
                  <a:srgbClr val="FF9900"/>
                </a:solidFill>
              </a:rPr>
              <a:t/>
            </a:r>
            <a:br>
              <a:rPr lang="en-US" sz="2800">
                <a:solidFill>
                  <a:srgbClr val="FF9900"/>
                </a:solidFill>
              </a:rPr>
            </a:br>
            <a:endParaRPr lang="en-US" sz="28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25EA78-2FA0-430E-ABFC-BC33EF8207A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Relevance to Caltech</a:t>
            </a:r>
          </a:p>
        </p:txBody>
      </p:sp>
      <p:sp>
        <p:nvSpPr>
          <p:cNvPr id="1044" name="Text Box 3"/>
          <p:cNvSpPr txBox="1">
            <a:spLocks noChangeArrowheads="1"/>
          </p:cNvSpPr>
          <p:nvPr/>
        </p:nvSpPr>
        <p:spPr bwMode="auto">
          <a:xfrm>
            <a:off x="457200" y="1530350"/>
            <a:ext cx="4191000" cy="402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Enhancing Caltech’s core mission of research and education by: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 	reducing Caltech’s 	environmental 	impact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800"/>
              <a:t> 	</a:t>
            </a:r>
            <a:r>
              <a:rPr lang="en-US" sz="2400"/>
              <a:t>promoting stewardship 	within the Caltech 	community</a:t>
            </a:r>
          </a:p>
        </p:txBody>
      </p:sp>
      <p:graphicFrame>
        <p:nvGraphicFramePr>
          <p:cNvPr id="1026" name="Diagram 4"/>
          <p:cNvGraphicFramePr>
            <a:graphicFrameLocks noChangeAspect="1"/>
          </p:cNvGraphicFramePr>
          <p:nvPr>
            <p:ph idx="1"/>
          </p:nvPr>
        </p:nvGraphicFramePr>
        <p:xfrm>
          <a:off x="4657725" y="1371600"/>
          <a:ext cx="4410075" cy="44958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39727F-3A95-4CCB-802C-BD53ADDF4B3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0" y="4114800"/>
            <a:ext cx="6400800" cy="1447800"/>
          </a:xfrm>
          <a:prstGeom prst="rect">
            <a:avLst/>
          </a:prstGeom>
          <a:solidFill>
            <a:srgbClr val="FF9933"/>
          </a:solidFill>
          <a:ln w="19050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905000" y="4191000"/>
            <a:ext cx="44196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0" b="1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DBB4F9-8348-48EE-BC60-5FF85BA4F92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Electricity Consumption by Source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369888" y="917575"/>
          <a:ext cx="8167687" cy="5453063"/>
        </p:xfrm>
        <a:graphic>
          <a:graphicData uri="http://schemas.openxmlformats.org/presentationml/2006/ole">
            <p:oleObj spid="_x0000_s2050" name="Chart" r:id="rId4" imgW="6191285" imgH="413372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Side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3BC17-600D-4DD7-8FA8-AAF07A2D97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5"/>
          <p:cNvSpPr txBox="1">
            <a:spLocks noChangeArrowheads="1"/>
          </p:cNvSpPr>
          <p:nvPr/>
        </p:nvSpPr>
        <p:spPr bwMode="auto">
          <a:xfrm>
            <a:off x="381000" y="14478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 that influence the quantity or patterns of energy use.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3562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31B44-BAF8-46C1-A8DC-C5D13A5BD71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Retro-Commissioning (RCx)</a:t>
            </a:r>
          </a:p>
        </p:txBody>
      </p:sp>
      <p:sp>
        <p:nvSpPr>
          <p:cNvPr id="11268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191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Retro-Commissioning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process to optimize building system performance</a:t>
            </a:r>
            <a:r>
              <a:rPr lang="en-US" sz="2500" dirty="0" smtClean="0"/>
              <a:t>        </a:t>
            </a:r>
          </a:p>
          <a:p>
            <a:pPr eaLnBrk="1" hangingPunct="1">
              <a:lnSpc>
                <a:spcPct val="80000"/>
              </a:lnSpc>
            </a:pPr>
            <a:endParaRPr lang="en-US" sz="2500" i="1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Benefits of Retro-Commissioning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Typical annual energy savings: 5% - 10%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Fewer occupant complaints/issues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Improved Indoor Air Quality and working environment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Currently underway in 30 buildings representing 50% of the campus building square footage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Cx - Schedule - Map.jpg"/>
          <p:cNvPicPr>
            <a:picLocks noChangeAspect="1"/>
          </p:cNvPicPr>
          <p:nvPr/>
        </p:nvPicPr>
        <p:blipFill>
          <a:blip r:embed="rId3" cstate="print"/>
          <a:srcRect l="44849" t="7778" r="5359" b="14444"/>
          <a:stretch>
            <a:fillRect/>
          </a:stretch>
        </p:blipFill>
        <p:spPr>
          <a:xfrm>
            <a:off x="4114800" y="0"/>
            <a:ext cx="4800600" cy="5793828"/>
          </a:xfrm>
          <a:prstGeom prst="rect">
            <a:avLst/>
          </a:prstGeom>
        </p:spPr>
      </p:pic>
      <p:sp>
        <p:nvSpPr>
          <p:cNvPr id="28721" name="Rectangle 4"/>
          <p:cNvSpPr>
            <a:spLocks noChangeArrowheads="1"/>
          </p:cNvSpPr>
          <p:nvPr/>
        </p:nvSpPr>
        <p:spPr bwMode="auto">
          <a:xfrm>
            <a:off x="0" y="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800" dirty="0" smtClean="0"/>
              <a:t>Retro-Commissioning Plan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304800" y="16002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Fume Hood Optimization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Chilled and Hot water valves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Building Sequence of Operation Optimization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Scheduling Adjustments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Coil cleaning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Duct leakage repair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High Efficiency fans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Wireless thermostats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CO2 monitoring to reduce excess ventilation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Lighting Upgrades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467600" y="4651177"/>
            <a:ext cx="228600" cy="228600"/>
          </a:xfrm>
          <a:prstGeom prst="rect">
            <a:avLst/>
          </a:prstGeom>
          <a:solidFill>
            <a:srgbClr val="F000CE">
              <a:alpha val="8470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67600" y="5413177"/>
            <a:ext cx="228600" cy="228600"/>
          </a:xfrm>
          <a:prstGeom prst="rect">
            <a:avLst/>
          </a:prstGeom>
          <a:solidFill>
            <a:srgbClr val="FF9900">
              <a:alpha val="8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648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2009  - 2010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5410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2011  - 2012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5029200"/>
            <a:ext cx="228600" cy="228600"/>
          </a:xfrm>
          <a:prstGeom prst="rect">
            <a:avLst/>
          </a:prstGeom>
          <a:solidFill>
            <a:srgbClr val="00B0F0">
              <a:alpha val="8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5029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2010  - 2011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 descr="Traditional HVA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63650"/>
            <a:ext cx="4095750" cy="4133850"/>
          </a:xfrm>
          <a:prstGeom prst="rect">
            <a:avLst/>
          </a:prstGeom>
          <a:noFill/>
        </p:spPr>
      </p:pic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9144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VAV (Variable Air Volume) HVAC Systems</a:t>
            </a:r>
          </a:p>
        </p:txBody>
      </p:sp>
      <p:pic>
        <p:nvPicPr>
          <p:cNvPr id="2051" name="Picture 6" descr="va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101850"/>
            <a:ext cx="4338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4876800" y="3625850"/>
            <a:ext cx="762000" cy="6096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7543800" y="2101850"/>
            <a:ext cx="457200" cy="3048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6477000" y="4006850"/>
            <a:ext cx="914400" cy="3048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4381500" y="2444750"/>
            <a:ext cx="762000" cy="2286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5905500" y="2368550"/>
            <a:ext cx="8382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23"/>
          <p:cNvSpPr txBox="1">
            <a:spLocks noChangeArrowheads="1"/>
          </p:cNvSpPr>
          <p:nvPr/>
        </p:nvSpPr>
        <p:spPr bwMode="auto">
          <a:xfrm>
            <a:off x="4038600" y="194945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Air Flow Reading Calibration</a:t>
            </a:r>
          </a:p>
        </p:txBody>
      </p:sp>
      <p:sp>
        <p:nvSpPr>
          <p:cNvPr id="2061" name="TextBox 24"/>
          <p:cNvSpPr txBox="1">
            <a:spLocks noChangeArrowheads="1"/>
          </p:cNvSpPr>
          <p:nvPr/>
        </p:nvSpPr>
        <p:spPr bwMode="auto">
          <a:xfrm>
            <a:off x="5715000" y="1873250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Frozen Damper </a:t>
            </a:r>
          </a:p>
        </p:txBody>
      </p:sp>
      <p:sp>
        <p:nvSpPr>
          <p:cNvPr id="2062" name="TextBox 25"/>
          <p:cNvSpPr txBox="1">
            <a:spLocks noChangeArrowheads="1"/>
          </p:cNvSpPr>
          <p:nvPr/>
        </p:nvSpPr>
        <p:spPr bwMode="auto">
          <a:xfrm>
            <a:off x="7162800" y="164465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Temperature Reading Calibration</a:t>
            </a:r>
          </a:p>
        </p:txBody>
      </p:sp>
      <p:sp>
        <p:nvSpPr>
          <p:cNvPr id="2063" name="TextBox 26"/>
          <p:cNvSpPr txBox="1">
            <a:spLocks noChangeArrowheads="1"/>
          </p:cNvSpPr>
          <p:nvPr/>
        </p:nvSpPr>
        <p:spPr bwMode="auto">
          <a:xfrm>
            <a:off x="4191000" y="4311650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Damper Motor Failure</a:t>
            </a:r>
          </a:p>
        </p:txBody>
      </p:sp>
      <p:sp>
        <p:nvSpPr>
          <p:cNvPr id="2064" name="TextBox 27"/>
          <p:cNvSpPr txBox="1">
            <a:spLocks noChangeArrowheads="1"/>
          </p:cNvSpPr>
          <p:nvPr/>
        </p:nvSpPr>
        <p:spPr bwMode="auto">
          <a:xfrm>
            <a:off x="6248400" y="4616450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Hot Water Valve Failure</a:t>
            </a:r>
          </a:p>
        </p:txBody>
      </p:sp>
      <p:sp>
        <p:nvSpPr>
          <p:cNvPr id="20" name="Oval 19"/>
          <p:cNvSpPr/>
          <p:nvPr/>
        </p:nvSpPr>
        <p:spPr>
          <a:xfrm>
            <a:off x="2057400" y="3168650"/>
            <a:ext cx="1828800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scene3d>
            <a:camera prst="orthographicFront"/>
            <a:lightRig rig="flood" dir="t">
              <a:rot lat="0" lon="0" rev="42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1" name="Diagram 20"/>
          <p:cNvGraphicFramePr/>
          <p:nvPr/>
        </p:nvGraphicFramePr>
        <p:xfrm>
          <a:off x="2819400" y="2736850"/>
          <a:ext cx="2209800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800600" y="9144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Possible Points of Failure – Typical VAV</a:t>
            </a:r>
          </a:p>
          <a:p>
            <a:pPr>
              <a:spcBef>
                <a:spcPct val="50000"/>
              </a:spcBef>
            </a:pPr>
            <a:r>
              <a:rPr lang="en-US" sz="1000" i="1"/>
              <a:t>Over time the identified points below are subject to failure resulting in system inefficiencies and/or occupant dissatisfaction.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28600" y="4572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Standard Lab VAV Reheat System</a:t>
            </a:r>
          </a:p>
          <a:p>
            <a:pPr>
              <a:spcBef>
                <a:spcPct val="50000"/>
              </a:spcBef>
            </a:pPr>
            <a:r>
              <a:rPr lang="en-US" sz="1000" i="1"/>
              <a:t>Supply Air Must be cooled to satisfy Highest Heat Load – Re-Heat is incorporated through re-heat coil in VAV box to warm supply air to appropriate zone demand.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2514600" y="4724400"/>
            <a:ext cx="426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“Typical annual energy savings from </a:t>
            </a:r>
            <a:r>
              <a:rPr lang="en-US" sz="1400" dirty="0" err="1"/>
              <a:t>RcX</a:t>
            </a:r>
            <a:r>
              <a:rPr lang="en-US" sz="1400" dirty="0"/>
              <a:t> range from  $0.11 - $0.72 / </a:t>
            </a:r>
            <a:r>
              <a:rPr lang="en-US" sz="1400" dirty="0" err="1"/>
              <a:t>sqft</a:t>
            </a:r>
            <a:r>
              <a:rPr lang="en-US" sz="1400" dirty="0"/>
              <a:t>”</a:t>
            </a:r>
          </a:p>
          <a:p>
            <a:pPr algn="ctr"/>
            <a:r>
              <a:rPr lang="en-US" sz="700" dirty="0"/>
              <a:t>A Retro-commissioning guide for building owners, EPA</a:t>
            </a:r>
          </a:p>
          <a:p>
            <a:pPr lvl="1" algn="ctr"/>
            <a:endParaRPr lang="en-US" sz="700" dirty="0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5334000"/>
            <a:ext cx="9144000" cy="76200"/>
          </a:xfrm>
          <a:prstGeom prst="rect">
            <a:avLst/>
          </a:prstGeom>
          <a:solidFill>
            <a:srgbClr val="FFCC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5001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5001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21623</TotalTime>
  <Words>1255</Words>
  <Application>Microsoft Office PowerPoint</Application>
  <PresentationFormat>Letter Paper (8.5x11 in)</PresentationFormat>
  <Paragraphs>386</Paragraphs>
  <Slides>25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Wingdings</vt:lpstr>
      <vt:lpstr>Edge</vt:lpstr>
      <vt:lpstr>Chart</vt:lpstr>
      <vt:lpstr>Acrobat Document</vt:lpstr>
      <vt:lpstr>Energy &amp; Climate Action</vt:lpstr>
      <vt:lpstr>Overview</vt:lpstr>
      <vt:lpstr>Relevance to Caltech</vt:lpstr>
      <vt:lpstr>Slide 3</vt:lpstr>
      <vt:lpstr>Electricity Consumption by Source</vt:lpstr>
      <vt:lpstr>Demand Side Management</vt:lpstr>
      <vt:lpstr>Retro-Commissioning (RCx)</vt:lpstr>
      <vt:lpstr>Slide 7</vt:lpstr>
      <vt:lpstr>Slide 8</vt:lpstr>
      <vt:lpstr>RCx Findings – HVAC Running Weekends</vt:lpstr>
      <vt:lpstr>Slide 10</vt:lpstr>
      <vt:lpstr>Slide 11</vt:lpstr>
      <vt:lpstr>Slide 12</vt:lpstr>
      <vt:lpstr>Energy Conservation Economics</vt:lpstr>
      <vt:lpstr>Caltech Enterprise Energy Management</vt:lpstr>
      <vt:lpstr>Slide 15</vt:lpstr>
      <vt:lpstr>Slide 16</vt:lpstr>
      <vt:lpstr>Fuel Cells – 20 Units – 2 MW</vt:lpstr>
      <vt:lpstr>Caltech Sources of Electricity Cleaner and more predictable costs</vt:lpstr>
      <vt:lpstr>Slide 19</vt:lpstr>
      <vt:lpstr>Slide 20</vt:lpstr>
      <vt:lpstr>Slide 21</vt:lpstr>
      <vt:lpstr>Slide 22</vt:lpstr>
      <vt:lpstr>Slide 23</vt:lpstr>
      <vt:lpstr>Slide 24</vt:lpstr>
    </vt:vector>
  </TitlesOfParts>
  <Company>City of Pasadena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erclark</dc:creator>
  <cp:lastModifiedBy>John Onderdonk</cp:lastModifiedBy>
  <cp:revision>712</cp:revision>
  <cp:lastPrinted>2005-10-26T08:05:15Z</cp:lastPrinted>
  <dcterms:created xsi:type="dcterms:W3CDTF">2005-10-06T20:04:43Z</dcterms:created>
  <dcterms:modified xsi:type="dcterms:W3CDTF">2010-06-11T19:22:31Z</dcterms:modified>
</cp:coreProperties>
</file>